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5" r:id="rId4"/>
    <p:sldId id="258" r:id="rId5"/>
    <p:sldId id="259" r:id="rId6"/>
    <p:sldId id="286" r:id="rId7"/>
    <p:sldId id="260" r:id="rId8"/>
    <p:sldId id="261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708B2-8D0A-40B5-A388-DDEA10B9B6A6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2E4DD-4863-4A51-8F8B-20BA2FAB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0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3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6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86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57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2E4DD-4863-4A51-8F8B-20BA2FAB34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7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1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8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8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9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1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4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0069-8AB8-416E-A054-23FCA0547A1B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3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21 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2: Chapters 5-7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20) Ten percent of the adults in a certain city hold a bachelor’s or higher degree. If 5 adults from this </a:t>
            </a:r>
            <a:r>
              <a:rPr lang="en-US" sz="3200" dirty="0" smtClean="0"/>
              <a:t>city are </a:t>
            </a:r>
            <a:r>
              <a:rPr lang="en-US" sz="3200" dirty="0"/>
              <a:t>selected at random, find the probability that at least 3 do </a:t>
            </a:r>
            <a:r>
              <a:rPr lang="en-US" sz="3200" b="1" dirty="0"/>
              <a:t>not </a:t>
            </a:r>
            <a:r>
              <a:rPr lang="en-US" sz="3200" dirty="0"/>
              <a:t>have a bachelor’s or higher degree.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/>
              <a:t>n</a:t>
            </a:r>
          </a:p>
          <a:p>
            <a:r>
              <a:rPr lang="en-US" sz="3200" i="1" dirty="0" smtClean="0"/>
              <a:t>x</a:t>
            </a:r>
          </a:p>
          <a:p>
            <a:r>
              <a:rPr lang="en-US" sz="3200" dirty="0" smtClean="0"/>
              <a:t>Success</a:t>
            </a:r>
          </a:p>
          <a:p>
            <a:r>
              <a:rPr lang="en-US" sz="3200" i="1" dirty="0" smtClean="0"/>
              <a:t>p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1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21) On a typical day at UC Santa Barbara there are 2.9 bike crashes per day. Find the probability that </a:t>
            </a:r>
            <a:r>
              <a:rPr lang="en-US" sz="3200" dirty="0" smtClean="0"/>
              <a:t>there will </a:t>
            </a:r>
            <a:r>
              <a:rPr lang="en-US" sz="3200" dirty="0"/>
              <a:t>be 2 bike crashes on that campus today.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l</a:t>
            </a:r>
          </a:p>
          <a:p>
            <a:r>
              <a:rPr lang="en-US" sz="3200" i="1" dirty="0" smtClean="0"/>
              <a:t>t</a:t>
            </a:r>
          </a:p>
          <a:p>
            <a:r>
              <a:rPr lang="en-US" sz="3200" dirty="0" smtClean="0"/>
              <a:t>Mean</a:t>
            </a:r>
          </a:p>
          <a:p>
            <a:r>
              <a:rPr lang="en-US" sz="3200" i="1" dirty="0" smtClean="0"/>
              <a:t>x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8585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22) On an average day there are 2 students absent from my math 21 class. Find the probability that 3 </a:t>
            </a:r>
            <a:r>
              <a:rPr lang="en-US" sz="3200" dirty="0" smtClean="0"/>
              <a:t>or more </a:t>
            </a:r>
            <a:r>
              <a:rPr lang="en-US" sz="3200" dirty="0"/>
              <a:t>students are absent from my math 21 today.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l</a:t>
            </a:r>
          </a:p>
          <a:p>
            <a:r>
              <a:rPr lang="en-US" sz="3200" i="1" dirty="0" smtClean="0"/>
              <a:t>t</a:t>
            </a:r>
          </a:p>
          <a:p>
            <a:r>
              <a:rPr lang="en-US" sz="3200" dirty="0" smtClean="0"/>
              <a:t>Mean</a:t>
            </a:r>
          </a:p>
          <a:p>
            <a:r>
              <a:rPr lang="en-US" sz="3200" i="1" dirty="0" smtClean="0"/>
              <a:t>x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151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23) On average, the Fresno Grizzlies score 4.7 runs per game. Find the probability that the team </a:t>
            </a:r>
            <a:r>
              <a:rPr lang="en-US" sz="3200" dirty="0" smtClean="0"/>
              <a:t>scores exactly </a:t>
            </a:r>
            <a:r>
              <a:rPr lang="en-US" sz="3200" dirty="0"/>
              <a:t>11 runs in the next two games.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l</a:t>
            </a:r>
          </a:p>
          <a:p>
            <a:r>
              <a:rPr lang="en-US" sz="3200" i="1" dirty="0" smtClean="0"/>
              <a:t>t</a:t>
            </a:r>
          </a:p>
          <a:p>
            <a:r>
              <a:rPr lang="en-US" sz="3200" dirty="0" smtClean="0"/>
              <a:t>Mean</a:t>
            </a:r>
          </a:p>
          <a:p>
            <a:r>
              <a:rPr lang="en-US" sz="3200" i="1" dirty="0" smtClean="0"/>
              <a:t>x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8847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24) The weights of salmon fillets at a fish market follow a normal distribution with a mean of 21 </a:t>
            </a:r>
            <a:r>
              <a:rPr lang="en-US" sz="3200" dirty="0" smtClean="0"/>
              <a:t>ounces and </a:t>
            </a:r>
            <a:r>
              <a:rPr lang="en-US" sz="3200" dirty="0"/>
              <a:t>a standard deviation of 2.3 ounces. Find the probability that an individual salmon fillet will weigh </a:t>
            </a:r>
            <a:r>
              <a:rPr lang="en-US" sz="3200" dirty="0" smtClean="0"/>
              <a:t>more than </a:t>
            </a:r>
            <a:r>
              <a:rPr lang="en-US" sz="3200" dirty="0"/>
              <a:t>25 ounces.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m</a:t>
            </a:r>
          </a:p>
          <a:p>
            <a:r>
              <a:rPr lang="en-US" sz="3200" i="1" dirty="0" smtClean="0">
                <a:latin typeface="Symbol" panose="05050102010706020507" pitchFamily="18" charset="2"/>
              </a:rPr>
              <a:t>s</a:t>
            </a:r>
          </a:p>
          <a:p>
            <a:r>
              <a:rPr lang="en-US" sz="3200" i="1" dirty="0" smtClean="0"/>
              <a:t>x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295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25) IQ scores are approximately normally distributed with a mean of 100 points, and a standard </a:t>
            </a:r>
            <a:r>
              <a:rPr lang="en-US" sz="3200" dirty="0" smtClean="0"/>
              <a:t>deviation of </a:t>
            </a:r>
            <a:r>
              <a:rPr lang="en-US" sz="3200" dirty="0"/>
              <a:t>15 points. Find the probability that a person has an IQ of 110 or lower.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m</a:t>
            </a:r>
          </a:p>
          <a:p>
            <a:r>
              <a:rPr lang="en-US" sz="3200" i="1" dirty="0" smtClean="0">
                <a:latin typeface="Symbol" panose="05050102010706020507" pitchFamily="18" charset="2"/>
              </a:rPr>
              <a:t>s</a:t>
            </a:r>
          </a:p>
          <a:p>
            <a:r>
              <a:rPr lang="en-US" sz="3200" i="1" dirty="0" smtClean="0"/>
              <a:t>x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4950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26) The heights of adult males are normally distributed with a mean of 69.0 inches and a standard </a:t>
            </a:r>
            <a:r>
              <a:rPr lang="en-US" sz="3200" dirty="0" smtClean="0"/>
              <a:t>deviation of </a:t>
            </a:r>
            <a:r>
              <a:rPr lang="en-US" sz="3200" dirty="0"/>
              <a:t>2.8 inches. What height separates the shortest 15% of adult males from the rest?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>
                <a:latin typeface="Symbol" panose="05050102010706020507" pitchFamily="18" charset="2"/>
              </a:rPr>
              <a:t>m</a:t>
            </a:r>
          </a:p>
          <a:p>
            <a:r>
              <a:rPr lang="en-US" sz="3200" i="1" dirty="0" smtClean="0">
                <a:latin typeface="Symbol" panose="05050102010706020507" pitchFamily="18" charset="2"/>
              </a:rPr>
              <a:t>s</a:t>
            </a:r>
          </a:p>
          <a:p>
            <a:r>
              <a:rPr lang="en-US" sz="3200" dirty="0" smtClean="0"/>
              <a:t>Tail</a:t>
            </a:r>
          </a:p>
          <a:p>
            <a:r>
              <a:rPr lang="en-US" sz="32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24893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28) Use a QQ Plot to determine whether the following data come from a population that is </a:t>
            </a:r>
            <a:r>
              <a:rPr lang="en-US" sz="3200" dirty="0" smtClean="0"/>
              <a:t>normally distributed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Times, in seconds, for greyhounds to run a 5/16-mile race.</a:t>
            </a:r>
          </a:p>
          <a:p>
            <a:pPr marL="0" indent="0">
              <a:buNone/>
            </a:pPr>
            <a:r>
              <a:rPr lang="en-US" sz="3200" dirty="0"/>
              <a:t>31.26 </a:t>
            </a:r>
            <a:r>
              <a:rPr lang="en-US" sz="3200" dirty="0" smtClean="0"/>
              <a:t>	31.35 	31.91 	32.06 	32.37 	32.52</a:t>
            </a:r>
            <a:endParaRPr lang="en-US" sz="32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478" y="3044026"/>
            <a:ext cx="3481043" cy="313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0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13) In a drug trial there are 8 participants. In how many different ways can three of the participants </a:t>
            </a:r>
            <a:r>
              <a:rPr lang="en-US" sz="3200" dirty="0" smtClean="0"/>
              <a:t>be selected </a:t>
            </a:r>
            <a:r>
              <a:rPr lang="en-US" sz="3200" dirty="0"/>
              <a:t>to receive a placebo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Selecting </a:t>
            </a:r>
            <a:r>
              <a:rPr lang="en-US" sz="3200" i="1" dirty="0" smtClean="0"/>
              <a:t>r</a:t>
            </a:r>
            <a:r>
              <a:rPr lang="en-US" sz="3200" dirty="0" smtClean="0"/>
              <a:t> out of </a:t>
            </a:r>
            <a:r>
              <a:rPr lang="en-US" sz="3200" i="1" dirty="0" smtClean="0"/>
              <a:t>n</a:t>
            </a:r>
            <a:endParaRPr lang="en-US" sz="3200" dirty="0" smtClean="0"/>
          </a:p>
          <a:p>
            <a:r>
              <a:rPr lang="en-US" sz="3200" dirty="0" smtClean="0"/>
              <a:t>No repetition</a:t>
            </a:r>
          </a:p>
          <a:p>
            <a:r>
              <a:rPr lang="en-US" sz="3200" dirty="0" smtClean="0"/>
              <a:t>Does order of selection matter?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846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14) A sprint race has 12 runners in it. In how many different ways can the runners finish first, second, </a:t>
            </a:r>
            <a:r>
              <a:rPr lang="en-US" sz="3200" dirty="0" smtClean="0"/>
              <a:t>third, and </a:t>
            </a:r>
            <a:r>
              <a:rPr lang="en-US" sz="3200" dirty="0"/>
              <a:t>fourth?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Selecting </a:t>
            </a:r>
            <a:r>
              <a:rPr lang="en-US" sz="3200" i="1" dirty="0" smtClean="0"/>
              <a:t>r</a:t>
            </a:r>
            <a:r>
              <a:rPr lang="en-US" sz="3200" dirty="0" smtClean="0"/>
              <a:t> out of </a:t>
            </a:r>
            <a:r>
              <a:rPr lang="en-US" sz="3200" i="1" dirty="0" smtClean="0"/>
              <a:t>n</a:t>
            </a:r>
            <a:endParaRPr lang="en-US" sz="3200" dirty="0" smtClean="0"/>
          </a:p>
          <a:p>
            <a:r>
              <a:rPr lang="en-US" sz="3200" dirty="0" smtClean="0"/>
              <a:t>No repetition</a:t>
            </a:r>
          </a:p>
          <a:p>
            <a:r>
              <a:rPr lang="en-US" sz="3200" dirty="0" smtClean="0"/>
              <a:t>Does order of selection matter?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815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15) A pizza restaurant has 5 different crusts available and 11 pizza toppings. Assuming that a </a:t>
            </a:r>
            <a:r>
              <a:rPr lang="en-US" sz="3200" dirty="0" smtClean="0"/>
              <a:t>customer cannot </a:t>
            </a:r>
            <a:r>
              <a:rPr lang="en-US" sz="3200" dirty="0"/>
              <a:t>select the same topping more than once, in how many different ways can a customer order a </a:t>
            </a:r>
            <a:r>
              <a:rPr lang="en-US" sz="3200" dirty="0" smtClean="0"/>
              <a:t>4-topping </a:t>
            </a:r>
            <a:r>
              <a:rPr lang="en-US" sz="3200" dirty="0"/>
              <a:t>pizza?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85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16) The probability that a registered voter is female is 0.5. </a:t>
            </a:r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probability that a registered voter </a:t>
            </a:r>
            <a:r>
              <a:rPr lang="en-US" sz="3200" dirty="0" smtClean="0"/>
              <a:t>is registered </a:t>
            </a:r>
            <a:r>
              <a:rPr lang="en-US" sz="3200" dirty="0"/>
              <a:t>as an </a:t>
            </a:r>
            <a:r>
              <a:rPr lang="en-US" sz="3200" dirty="0" smtClean="0"/>
              <a:t>independent </a:t>
            </a:r>
            <a:r>
              <a:rPr lang="en-US" sz="3200" dirty="0"/>
              <a:t>is 0.3.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probability that a registered voter is female and is registered as </a:t>
            </a:r>
            <a:r>
              <a:rPr lang="en-US" sz="3200" dirty="0" smtClean="0"/>
              <a:t>an independent </a:t>
            </a:r>
            <a:r>
              <a:rPr lang="en-US" sz="3200" dirty="0"/>
              <a:t>is 0.2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a) Find the probability that a registered voter is female or independent.</a:t>
            </a:r>
          </a:p>
        </p:txBody>
      </p:sp>
    </p:spTree>
    <p:extLst>
      <p:ext uri="{BB962C8B-B14F-4D97-AF65-F5344CB8AC3E}">
        <p14:creationId xmlns:p14="http://schemas.microsoft.com/office/powerpoint/2010/main" val="1466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16) The probability that a registered voter is female is 0.5. </a:t>
            </a:r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probability that a registered voter </a:t>
            </a:r>
            <a:r>
              <a:rPr lang="en-US" sz="3200" dirty="0" smtClean="0"/>
              <a:t>is registered </a:t>
            </a:r>
            <a:r>
              <a:rPr lang="en-US" sz="3200" dirty="0"/>
              <a:t>as an </a:t>
            </a:r>
            <a:r>
              <a:rPr lang="en-US" sz="3200" dirty="0" smtClean="0"/>
              <a:t>independent </a:t>
            </a:r>
            <a:r>
              <a:rPr lang="en-US" sz="3200" dirty="0"/>
              <a:t>is 0.3.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probability that a registered voter is female and is registered as </a:t>
            </a:r>
            <a:r>
              <a:rPr lang="en-US" sz="3200" dirty="0" smtClean="0"/>
              <a:t>an independent </a:t>
            </a:r>
            <a:r>
              <a:rPr lang="en-US" sz="3200" dirty="0"/>
              <a:t>is 0.2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b) If a randomly selected voter is a female, find the probability that she is registered as an independent.</a:t>
            </a:r>
          </a:p>
        </p:txBody>
      </p:sp>
    </p:spTree>
    <p:extLst>
      <p:ext uri="{BB962C8B-B14F-4D97-AF65-F5344CB8AC3E}">
        <p14:creationId xmlns:p14="http://schemas.microsoft.com/office/powerpoint/2010/main" val="23874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17) Seven males and five females are to be interviewed for a job as a community college instructor. The </a:t>
            </a:r>
            <a:r>
              <a:rPr lang="en-US" sz="3200" dirty="0" smtClean="0"/>
              <a:t>top four </a:t>
            </a:r>
            <a:r>
              <a:rPr lang="en-US" sz="3200" dirty="0"/>
              <a:t>candidates are sent forward to the president for a second interview.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If </a:t>
            </a:r>
            <a:r>
              <a:rPr lang="en-US" sz="3200" dirty="0"/>
              <a:t>all the candidates are </a:t>
            </a:r>
            <a:r>
              <a:rPr lang="en-US" sz="3200" dirty="0" smtClean="0"/>
              <a:t>equally qualified</a:t>
            </a:r>
            <a:r>
              <a:rPr lang="en-US" sz="3200" dirty="0"/>
              <a:t>, find the probability that four females get a second interview.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63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18) A recent report stated that 84% of all elementary school teachers have a computer at home. If </a:t>
            </a:r>
            <a:r>
              <a:rPr lang="en-US" sz="3200" dirty="0" smtClean="0"/>
              <a:t>12 elementary </a:t>
            </a:r>
            <a:r>
              <a:rPr lang="en-US" sz="3200" dirty="0"/>
              <a:t>school teachers are selected at random, find the probability that 8 of them have a computer </a:t>
            </a:r>
            <a:r>
              <a:rPr lang="en-US" sz="3200" dirty="0" smtClean="0"/>
              <a:t>at home</a:t>
            </a:r>
            <a:r>
              <a:rPr lang="en-US" sz="3200" dirty="0"/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/>
              <a:t>n</a:t>
            </a:r>
          </a:p>
          <a:p>
            <a:r>
              <a:rPr lang="en-US" sz="3200" i="1" dirty="0" smtClean="0"/>
              <a:t>x</a:t>
            </a:r>
          </a:p>
          <a:p>
            <a:r>
              <a:rPr lang="en-US" sz="3200" dirty="0" smtClean="0"/>
              <a:t>Success</a:t>
            </a:r>
          </a:p>
          <a:p>
            <a:r>
              <a:rPr lang="en-US" sz="3200" i="1" dirty="0" smtClean="0"/>
              <a:t>p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320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19) Sixty percent of the students at a particular community college are female. If 13 students at </a:t>
            </a:r>
            <a:r>
              <a:rPr lang="en-US" sz="3200" dirty="0" smtClean="0"/>
              <a:t>that community </a:t>
            </a:r>
            <a:r>
              <a:rPr lang="en-US" sz="3200" dirty="0"/>
              <a:t>college are selected at random, find the probability that between 5 and 10 students, inclusive</a:t>
            </a:r>
            <a:r>
              <a:rPr lang="en-US" sz="3200" dirty="0" smtClean="0"/>
              <a:t>, are </a:t>
            </a:r>
            <a:r>
              <a:rPr lang="en-US" sz="3200" dirty="0"/>
              <a:t>female.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i="1" dirty="0" smtClean="0"/>
              <a:t>n</a:t>
            </a:r>
          </a:p>
          <a:p>
            <a:r>
              <a:rPr lang="en-US" sz="3200" i="1" dirty="0" smtClean="0"/>
              <a:t>x</a:t>
            </a:r>
          </a:p>
          <a:p>
            <a:r>
              <a:rPr lang="en-US" sz="3200" dirty="0" smtClean="0"/>
              <a:t>Success</a:t>
            </a:r>
          </a:p>
          <a:p>
            <a:r>
              <a:rPr lang="en-US" sz="3200" i="1" dirty="0" smtClean="0"/>
              <a:t>p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6833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697</Words>
  <Application>Microsoft Office PowerPoint</Application>
  <PresentationFormat>Widescreen</PresentationFormat>
  <Paragraphs>78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Office Theme</vt:lpstr>
      <vt:lpstr>Math 21 Midterm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21 Midterm Review</dc:title>
  <dc:creator>George</dc:creator>
  <cp:lastModifiedBy>George</cp:lastModifiedBy>
  <cp:revision>13</cp:revision>
  <dcterms:created xsi:type="dcterms:W3CDTF">2016-10-06T23:08:14Z</dcterms:created>
  <dcterms:modified xsi:type="dcterms:W3CDTF">2016-10-09T21:02:59Z</dcterms:modified>
</cp:coreProperties>
</file>