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72" r:id="rId2"/>
    <p:sldId id="318" r:id="rId3"/>
    <p:sldId id="311" r:id="rId4"/>
    <p:sldId id="313" r:id="rId5"/>
    <p:sldId id="312" r:id="rId6"/>
    <p:sldId id="310" r:id="rId7"/>
    <p:sldId id="281" r:id="rId8"/>
    <p:sldId id="283" r:id="rId9"/>
    <p:sldId id="282" r:id="rId10"/>
    <p:sldId id="284" r:id="rId11"/>
    <p:sldId id="285" r:id="rId12"/>
    <p:sldId id="291" r:id="rId13"/>
    <p:sldId id="316" r:id="rId14"/>
    <p:sldId id="315" r:id="rId15"/>
    <p:sldId id="317" r:id="rId16"/>
    <p:sldId id="287" r:id="rId17"/>
    <p:sldId id="286" r:id="rId18"/>
    <p:sldId id="289" r:id="rId19"/>
    <p:sldId id="306" r:id="rId20"/>
    <p:sldId id="290" r:id="rId21"/>
    <p:sldId id="319" r:id="rId22"/>
    <p:sldId id="273" r:id="rId23"/>
    <p:sldId id="314" r:id="rId24"/>
    <p:sldId id="292" r:id="rId25"/>
    <p:sldId id="321" r:id="rId26"/>
    <p:sldId id="293" r:id="rId27"/>
    <p:sldId id="322" r:id="rId28"/>
    <p:sldId id="294" r:id="rId29"/>
    <p:sldId id="295" r:id="rId30"/>
    <p:sldId id="298" r:id="rId31"/>
    <p:sldId id="324" r:id="rId32"/>
    <p:sldId id="297" r:id="rId33"/>
    <p:sldId id="325" r:id="rId34"/>
    <p:sldId id="299" r:id="rId35"/>
    <p:sldId id="300" r:id="rId36"/>
    <p:sldId id="303" r:id="rId37"/>
    <p:sldId id="323" r:id="rId38"/>
    <p:sldId id="275" r:id="rId39"/>
    <p:sldId id="307" r:id="rId40"/>
    <p:sldId id="305" r:id="rId41"/>
    <p:sldId id="326" r:id="rId42"/>
    <p:sldId id="327" r:id="rId43"/>
    <p:sldId id="328" r:id="rId44"/>
    <p:sldId id="27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12/8/2018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12/8/2018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ewoodbury.com/" TargetMode="External"/><Relationship Id="rId2" Type="http://schemas.openxmlformats.org/officeDocument/2006/relationships/hyperlink" Target="mailto:georgew@co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rgewoodbury.com/blogarithm/" TargetMode="External"/><Relationship Id="rId4" Type="http://schemas.openxmlformats.org/officeDocument/2006/relationships/hyperlink" Target="http://georgewoodbury.com/statblo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 – Then and Now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Woodbury</a:t>
            </a:r>
          </a:p>
          <a:p>
            <a:r>
              <a:rPr lang="en-US" dirty="0"/>
              <a:t>CMC3 – December 2018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Then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84" y="1838840"/>
            <a:ext cx="6400800" cy="4247119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Formula Driven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Computations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www.justintarte.com</a:t>
            </a:r>
          </a:p>
        </p:txBody>
      </p:sp>
    </p:spTree>
    <p:extLst>
      <p:ext uri="{BB962C8B-B14F-4D97-AF65-F5344CB8AC3E}">
        <p14:creationId xmlns:p14="http://schemas.microsoft.com/office/powerpoint/2010/main" val="23566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Experimental Design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Interpretation of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learning.nd.edu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9" y="2234184"/>
            <a:ext cx="6400800" cy="3456432"/>
          </a:xfrm>
        </p:spPr>
      </p:pic>
    </p:spTree>
    <p:extLst>
      <p:ext uri="{BB962C8B-B14F-4D97-AF65-F5344CB8AC3E}">
        <p14:creationId xmlns:p14="http://schemas.microsoft.com/office/powerpoint/2010/main" val="41862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Engaging, Active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9312" y="6412675"/>
            <a:ext cx="7943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https://historytech.wordpress.com/2010/03/12/tip-of-the-week-interactive-lectures-i/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B0E0B7-4F75-4A7A-B73B-D55CE9BF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9" y="1935163"/>
            <a:ext cx="7396201" cy="4389437"/>
          </a:xfrm>
        </p:spPr>
      </p:pic>
    </p:spTree>
    <p:extLst>
      <p:ext uri="{BB962C8B-B14F-4D97-AF65-F5344CB8AC3E}">
        <p14:creationId xmlns:p14="http://schemas.microsoft.com/office/powerpoint/2010/main" val="3453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Active Learning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Flipped Classroom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Assessing to Learn – “Clicker” Questions, IF-AT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Class Activities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7426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4678" y="6412675"/>
            <a:ext cx="7447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http://tsaponar.blogspot.com/2013/05/my-students-prezi-presentation_8.html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EF04DE-875A-46DE-B0B5-7F545187B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48681"/>
            <a:ext cx="6096000" cy="3962400"/>
          </a:xfrm>
        </p:spPr>
      </p:pic>
    </p:spTree>
    <p:extLst>
      <p:ext uri="{BB962C8B-B14F-4D97-AF65-F5344CB8AC3E}">
        <p14:creationId xmlns:p14="http://schemas.microsoft.com/office/powerpoint/2010/main" val="2771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allows the shift from computation to interpretation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Technology can help students gain conceptual understanding of big picture ideas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Powerful, yet easy for students to use</a:t>
            </a:r>
          </a:p>
        </p:txBody>
      </p:sp>
    </p:spTree>
    <p:extLst>
      <p:ext uri="{BB962C8B-B14F-4D97-AF65-F5344CB8AC3E}">
        <p14:creationId xmlns:p14="http://schemas.microsoft.com/office/powerpoint/2010/main" val="41063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29743"/>
              </p:ext>
            </p:extLst>
          </p:nvPr>
        </p:nvGraphicFramePr>
        <p:xfrm>
          <a:off x="2620963" y="3086100"/>
          <a:ext cx="69516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0963" y="3086100"/>
                        <a:ext cx="69516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7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Technology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96" y="1935163"/>
            <a:ext cx="3592407" cy="4389437"/>
          </a:xfrm>
        </p:spPr>
      </p:pic>
    </p:spTree>
    <p:extLst>
      <p:ext uri="{BB962C8B-B14F-4D97-AF65-F5344CB8AC3E}">
        <p14:creationId xmlns:p14="http://schemas.microsoft.com/office/powerpoint/2010/main" val="26303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Binomial Distribution – Then and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Less time working with the formula and the binomial tables</a:t>
            </a:r>
          </a:p>
          <a:p>
            <a:r>
              <a:rPr lang="en-US" sz="3200" dirty="0"/>
              <a:t>Less time trying to find the quickest/most efficient way to use the formula or tables to get the result</a:t>
            </a:r>
          </a:p>
          <a:p>
            <a:r>
              <a:rPr lang="en-US" sz="3200" dirty="0"/>
              <a:t>More problems and more interpretation</a:t>
            </a:r>
          </a:p>
          <a:p>
            <a:r>
              <a:rPr lang="en-US" sz="3200" dirty="0"/>
              <a:t>More time to connect to inference</a:t>
            </a:r>
          </a:p>
        </p:txBody>
      </p:sp>
    </p:spTree>
    <p:extLst>
      <p:ext uri="{BB962C8B-B14F-4D97-AF65-F5344CB8AC3E}">
        <p14:creationId xmlns:p14="http://schemas.microsoft.com/office/powerpoint/2010/main" val="21948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Formulas?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smithlhhsb122.wikispaces.com/Nathan%20B.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7" y="2519941"/>
            <a:ext cx="4515205" cy="3657600"/>
          </a:xfrm>
        </p:spPr>
      </p:pic>
    </p:spTree>
    <p:extLst>
      <p:ext uri="{BB962C8B-B14F-4D97-AF65-F5344CB8AC3E}">
        <p14:creationId xmlns:p14="http://schemas.microsoft.com/office/powerpoint/2010/main" val="29882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AB705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14516" y="6412675"/>
            <a:ext cx="19678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planet.ubuntu.com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017920-92EA-4434-B268-B99EE87C3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31333"/>
            <a:ext cx="8229600" cy="4197096"/>
          </a:xfrm>
        </p:spPr>
      </p:pic>
    </p:spTree>
    <p:extLst>
      <p:ext uri="{BB962C8B-B14F-4D97-AF65-F5344CB8AC3E}">
        <p14:creationId xmlns:p14="http://schemas.microsoft.com/office/powerpoint/2010/main" val="38343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1935163"/>
            <a:ext cx="3104269" cy="4389437"/>
          </a:xfrm>
        </p:spPr>
      </p:pic>
    </p:spTree>
    <p:extLst>
      <p:ext uri="{BB962C8B-B14F-4D97-AF65-F5344CB8AC3E}">
        <p14:creationId xmlns:p14="http://schemas.microsoft.com/office/powerpoint/2010/main" val="7062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Inference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BDC0-2C1B-4068-AFD3-792C92B2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Being able to perform inference and understand the inferential work of others is my primary goal.</a:t>
            </a:r>
          </a:p>
          <a:p>
            <a:endParaRPr lang="en-US" sz="3200" dirty="0"/>
          </a:p>
          <a:p>
            <a:r>
              <a:rPr lang="en-US" sz="3200" dirty="0"/>
              <a:t>As often as possible, instruction/activities/projects should be aimed towards inference.</a:t>
            </a:r>
          </a:p>
        </p:txBody>
      </p:sp>
    </p:spTree>
    <p:extLst>
      <p:ext uri="{BB962C8B-B14F-4D97-AF65-F5344CB8AC3E}">
        <p14:creationId xmlns:p14="http://schemas.microsoft.com/office/powerpoint/2010/main" val="9961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One Proportion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tell my students that 50% of the students at our college are female.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Suppose we take a random sample of 50 students, and find that 30 of them are female.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Would it be unusual to have 30 or more females in a random </a:t>
            </a:r>
            <a:r>
              <a:rPr lang="en-US"/>
              <a:t>sample of </a:t>
            </a:r>
            <a:r>
              <a:rPr lang="en-US" dirty="0"/>
              <a:t>50 students if 50% of all students are female?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Coin Flipping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wikipedia.org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2229"/>
            <a:ext cx="5486400" cy="3575304"/>
          </a:xfrm>
        </p:spPr>
      </p:pic>
    </p:spTree>
    <p:extLst>
      <p:ext uri="{BB962C8B-B14F-4D97-AF65-F5344CB8AC3E}">
        <p14:creationId xmlns:p14="http://schemas.microsoft.com/office/powerpoint/2010/main" val="34668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2: Binomial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96" y="1935163"/>
            <a:ext cx="3592407" cy="4389437"/>
          </a:xfrm>
        </p:spPr>
      </p:pic>
    </p:spTree>
    <p:extLst>
      <p:ext uri="{BB962C8B-B14F-4D97-AF65-F5344CB8AC3E}">
        <p14:creationId xmlns:p14="http://schemas.microsoft.com/office/powerpoint/2010/main" val="9470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25A8C-70F3-4F56-A699-FFC1B57C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3" y="974040"/>
            <a:ext cx="6086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Proportion Test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9" y="2659094"/>
            <a:ext cx="10181202" cy="2941575"/>
          </a:xfrm>
        </p:spPr>
      </p:pic>
    </p:spTree>
    <p:extLst>
      <p:ext uri="{BB962C8B-B14F-4D97-AF65-F5344CB8AC3E}">
        <p14:creationId xmlns:p14="http://schemas.microsoft.com/office/powerpoint/2010/main" val="18345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Proportion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F33BC3-0827-4E51-B2BF-4C2F0598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5" y="2395327"/>
            <a:ext cx="9489651" cy="3657600"/>
          </a:xfrm>
        </p:spPr>
      </p:pic>
    </p:spTree>
    <p:extLst>
      <p:ext uri="{BB962C8B-B14F-4D97-AF65-F5344CB8AC3E}">
        <p14:creationId xmlns:p14="http://schemas.microsoft.com/office/powerpoint/2010/main" val="2032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One Mean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wait time at a drive-thru of a fast food restaurant is 90 seconds. A new system is implemented to reduce the wait 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Wait times (seconds) for 10 randomly selected customers:</a:t>
            </a:r>
            <a:br>
              <a:rPr lang="en-US" dirty="0"/>
            </a:br>
            <a:r>
              <a:rPr lang="en-US" dirty="0"/>
              <a:t>109     67     58     76     65     80     96     86     71     72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Has the new system reduced the wait time?</a:t>
            </a:r>
          </a:p>
        </p:txBody>
      </p:sp>
    </p:spTree>
    <p:extLst>
      <p:ext uri="{BB962C8B-B14F-4D97-AF65-F5344CB8AC3E}">
        <p14:creationId xmlns:p14="http://schemas.microsoft.com/office/powerpoint/2010/main" val="10667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Bootstrapping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6589" y="6412675"/>
            <a:ext cx="67858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pixabay.com/</a:t>
            </a:r>
            <a:r>
              <a:rPr lang="en-US" i="1" dirty="0" err="1"/>
              <a:t>fr</a:t>
            </a:r>
            <a:r>
              <a:rPr lang="en-US" i="1" dirty="0"/>
              <a:t>/chaussure-de-randonn%C3%A9e-chaussures-25489/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47" y="1935163"/>
            <a:ext cx="4972105" cy="4389437"/>
          </a:xfrm>
        </p:spPr>
      </p:pic>
    </p:spTree>
    <p:extLst>
      <p:ext uri="{BB962C8B-B14F-4D97-AF65-F5344CB8AC3E}">
        <p14:creationId xmlns:p14="http://schemas.microsoft.com/office/powerpoint/2010/main" val="23838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New Ground for Many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Instructors who have never taught (or taken) statistics</a:t>
            </a:r>
          </a:p>
          <a:p>
            <a:r>
              <a:rPr lang="en-US" sz="3200" dirty="0"/>
              <a:t>Adjunct faculty</a:t>
            </a:r>
          </a:p>
        </p:txBody>
      </p:sp>
    </p:spTree>
    <p:extLst>
      <p:ext uri="{BB962C8B-B14F-4D97-AF65-F5344CB8AC3E}">
        <p14:creationId xmlns:p14="http://schemas.microsoft.com/office/powerpoint/2010/main" val="33556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7179" y="6412675"/>
            <a:ext cx="80852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profslusos.blogspot.com/2014/03/comparacao-entre-proposta-de-alteracao_6681.html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05584"/>
            <a:ext cx="5486400" cy="3448594"/>
          </a:xfrm>
        </p:spPr>
      </p:pic>
    </p:spTree>
    <p:extLst>
      <p:ext uri="{BB962C8B-B14F-4D97-AF65-F5344CB8AC3E}">
        <p14:creationId xmlns:p14="http://schemas.microsoft.com/office/powerpoint/2010/main" val="466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Sign Test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1F3AD-8A7B-4CCC-AB5E-A93AB36A8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" y="2496312"/>
            <a:ext cx="10928011" cy="3657600"/>
          </a:xfrm>
        </p:spPr>
      </p:pic>
    </p:spTree>
    <p:extLst>
      <p:ext uri="{BB962C8B-B14F-4D97-AF65-F5344CB8AC3E}">
        <p14:creationId xmlns:p14="http://schemas.microsoft.com/office/powerpoint/2010/main" val="38672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Mean </a:t>
            </a:r>
            <a:r>
              <a:rPr lang="en-US" i="1" dirty="0"/>
              <a:t>t</a:t>
            </a:r>
            <a:r>
              <a:rPr lang="en-US" dirty="0"/>
              <a:t>-Test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34260"/>
              </p:ext>
            </p:extLst>
          </p:nvPr>
        </p:nvGraphicFramePr>
        <p:xfrm>
          <a:off x="4483981" y="2582110"/>
          <a:ext cx="3224038" cy="208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981" y="2582110"/>
                        <a:ext cx="3224038" cy="2086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6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One Mean </a:t>
            </a:r>
            <a:r>
              <a:rPr lang="en-US" i="1" dirty="0"/>
              <a:t>t</a:t>
            </a:r>
            <a:r>
              <a:rPr lang="en-US" dirty="0"/>
              <a:t>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B3702-F4C4-47C0-8194-66902FC1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396049"/>
            <a:ext cx="79629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Two 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students two sets of exam scores.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them to determine whether the two versions of the exam are of equal difficulty.</a:t>
            </a:r>
          </a:p>
        </p:txBody>
      </p:sp>
    </p:spTree>
    <p:extLst>
      <p:ext uri="{BB962C8B-B14F-4D97-AF65-F5344CB8AC3E}">
        <p14:creationId xmlns:p14="http://schemas.microsoft.com/office/powerpoint/2010/main" val="31886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1: Descriptive Statistics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875" y="6412675"/>
            <a:ext cx="54835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www.flickr.com/photos/jamesnaruke/1743713477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439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237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2: Randomization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875" y="6412675"/>
            <a:ext cx="54835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jcruz661.wikispaces.com/</a:t>
            </a:r>
            <a:r>
              <a:rPr lang="en-US" i="1" dirty="0" err="1"/>
              <a:t>Dwire+February+Shapes</a:t>
            </a:r>
            <a:endParaRPr lang="en-US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7" y="2186781"/>
            <a:ext cx="4924425" cy="3886200"/>
          </a:xfrm>
        </p:spPr>
      </p:pic>
    </p:spTree>
    <p:extLst>
      <p:ext uri="{BB962C8B-B14F-4D97-AF65-F5344CB8AC3E}">
        <p14:creationId xmlns:p14="http://schemas.microsoft.com/office/powerpoint/2010/main" val="29177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3: Two Mean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1" y="2750542"/>
            <a:ext cx="5288738" cy="2758679"/>
          </a:xfrm>
        </p:spPr>
      </p:pic>
    </p:spTree>
    <p:extLst>
      <p:ext uri="{BB962C8B-B14F-4D97-AF65-F5344CB8AC3E}">
        <p14:creationId xmlns:p14="http://schemas.microsoft.com/office/powerpoint/2010/main" val="2703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Paired Difference Test</a:t>
            </a:r>
          </a:p>
          <a:p>
            <a:pPr lvl="1"/>
            <a:r>
              <a:rPr lang="en-US" sz="3000" dirty="0"/>
              <a:t>Bootstrapping</a:t>
            </a:r>
          </a:p>
          <a:p>
            <a:pPr lvl="1"/>
            <a:r>
              <a:rPr lang="en-US" sz="3000" dirty="0"/>
              <a:t>Wilcoxon Signed Ranks</a:t>
            </a:r>
          </a:p>
          <a:p>
            <a:r>
              <a:rPr lang="en-US" sz="3200" dirty="0"/>
              <a:t>Two Proportion Test</a:t>
            </a:r>
          </a:p>
          <a:p>
            <a:pPr lvl="1"/>
            <a:r>
              <a:rPr lang="en-US" sz="3000" dirty="0"/>
              <a:t>Urn Sampling</a:t>
            </a:r>
          </a:p>
          <a:p>
            <a:pPr lvl="1"/>
            <a:r>
              <a:rPr lang="en-US" sz="3000" dirty="0"/>
              <a:t>Randomization</a:t>
            </a:r>
          </a:p>
          <a:p>
            <a:r>
              <a:rPr lang="en-US" sz="3200" dirty="0"/>
              <a:t>ANOVA</a:t>
            </a:r>
          </a:p>
          <a:p>
            <a:pPr lvl="1"/>
            <a:r>
              <a:rPr lang="en-US" sz="3000" dirty="0" err="1"/>
              <a:t>Kruskal</a:t>
            </a:r>
            <a:r>
              <a:rPr lang="en-US" sz="3000" dirty="0"/>
              <a:t> Wallis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Crossroads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1072" y="6412675"/>
            <a:ext cx="5811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thewearypilgrim.typepad.com/</a:t>
            </a:r>
            <a:r>
              <a:rPr lang="en-US" i="1" dirty="0" err="1"/>
              <a:t>the_weary_pilgrim</a:t>
            </a:r>
            <a:r>
              <a:rPr lang="en-US" i="1" dirty="0"/>
              <a:t>/leadership/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13" y="2515661"/>
            <a:ext cx="5515429" cy="3657600"/>
          </a:xfrm>
        </p:spPr>
      </p:pic>
    </p:spTree>
    <p:extLst>
      <p:ext uri="{BB962C8B-B14F-4D97-AF65-F5344CB8AC3E}">
        <p14:creationId xmlns:p14="http://schemas.microsoft.com/office/powerpoint/2010/main" val="42791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New Ground for Many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prepare?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000" dirty="0"/>
              <a:t>Work through a course as a student</a:t>
            </a:r>
          </a:p>
          <a:p>
            <a:pPr lvl="1"/>
            <a:r>
              <a:rPr lang="en-US" sz="3000" dirty="0"/>
              <a:t>Sit in a colleague’s class</a:t>
            </a:r>
          </a:p>
          <a:p>
            <a:pPr lvl="1"/>
            <a:r>
              <a:rPr lang="en-US" sz="3000" dirty="0"/>
              <a:t>Faculty bootcamps for professional development</a:t>
            </a:r>
          </a:p>
          <a:p>
            <a:pPr lvl="1"/>
            <a:r>
              <a:rPr lang="en-US" sz="3000" dirty="0"/>
              <a:t>Assemble a collection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4221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Focus on Setup and Design</a:t>
            </a:r>
          </a:p>
          <a:p>
            <a:r>
              <a:rPr lang="en-US" sz="3000" dirty="0"/>
              <a:t>Collecting Data</a:t>
            </a:r>
          </a:p>
          <a:p>
            <a:r>
              <a:rPr lang="en-US" sz="3000" dirty="0"/>
              <a:t>Interpreting Results</a:t>
            </a:r>
          </a:p>
          <a:p>
            <a:r>
              <a:rPr lang="en-US" sz="3000" dirty="0"/>
              <a:t>Keep an Eye on the Big Picture</a:t>
            </a:r>
          </a:p>
          <a:p>
            <a:r>
              <a:rPr lang="en-US" sz="3000" dirty="0"/>
              <a:t>“Just Enough” Probability</a:t>
            </a:r>
          </a:p>
          <a:p>
            <a:r>
              <a:rPr lang="en-US" sz="3000" dirty="0"/>
              <a:t>Active and Engaging</a:t>
            </a:r>
          </a:p>
          <a:p>
            <a:r>
              <a:rPr lang="en-US" sz="3000" dirty="0"/>
              <a:t>Leverage Technology to Increase Intuition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06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724F-A507-4921-AE59-3FDCA68D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Statistics (2e)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E275-A372-4868-8497-2A1DCA0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support active learning by providing some direct instruction outside of class, allowing more time for in-class activities and projects.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Ideal for traditional classes, flipped classes, AND online classes.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Students work through Interactive Reading Assignments where students read a little, watch a little, and do a little.</a:t>
            </a:r>
          </a:p>
        </p:txBody>
      </p:sp>
    </p:spTree>
    <p:extLst>
      <p:ext uri="{BB962C8B-B14F-4D97-AF65-F5344CB8AC3E}">
        <p14:creationId xmlns:p14="http://schemas.microsoft.com/office/powerpoint/2010/main" val="2216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724F-A507-4921-AE59-3FDCA68D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Statistics (2e)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E275-A372-4868-8497-2A1DCA0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Contains several interactive applets to help students build conceptual understanding.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Nearly every example has 4 videos: by hand, TI-84, </a:t>
            </a:r>
            <a:r>
              <a:rPr lang="en-US" dirty="0" err="1"/>
              <a:t>StatCrunch</a:t>
            </a:r>
            <a:r>
              <a:rPr lang="en-US" dirty="0"/>
              <a:t>, Excel.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Built-in Integrated Review goes live in 8 weeks, in time for co-req support classes.</a:t>
            </a:r>
          </a:p>
        </p:txBody>
      </p:sp>
    </p:spTree>
    <p:extLst>
      <p:ext uri="{BB962C8B-B14F-4D97-AF65-F5344CB8AC3E}">
        <p14:creationId xmlns:p14="http://schemas.microsoft.com/office/powerpoint/2010/main" val="28864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724F-A507-4921-AE59-3FDCA68D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Statistics (2e)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E275-A372-4868-8497-2A1DCA0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MyLab course – search for Sullivan Woodbury</a:t>
            </a:r>
          </a:p>
          <a:p>
            <a:endParaRPr lang="en-US" dirty="0"/>
          </a:p>
          <a:p>
            <a:r>
              <a:rPr lang="en-US"/>
              <a:t>Our Course ID’s You Can Copy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sullivan-pearson46507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woodbury30422</a:t>
            </a:r>
          </a:p>
        </p:txBody>
      </p:sp>
    </p:spTree>
    <p:extLst>
      <p:ext uri="{BB962C8B-B14F-4D97-AF65-F5344CB8AC3E}">
        <p14:creationId xmlns:p14="http://schemas.microsoft.com/office/powerpoint/2010/main" val="1819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Email: </a:t>
            </a:r>
            <a:r>
              <a:rPr lang="en-US" sz="3200" dirty="0">
                <a:hlinkClick r:id="rId2"/>
              </a:rPr>
              <a:t>georgew@cos.edu</a:t>
            </a:r>
            <a:r>
              <a:rPr lang="en-US" sz="3200" dirty="0"/>
              <a:t> </a:t>
            </a:r>
          </a:p>
          <a:p>
            <a:r>
              <a:rPr lang="en-US" sz="3200" dirty="0"/>
              <a:t>Twitter: @</a:t>
            </a:r>
            <a:r>
              <a:rPr lang="en-US" sz="3200" dirty="0" err="1"/>
              <a:t>georgewoodbury</a:t>
            </a:r>
            <a:r>
              <a:rPr lang="en-US" sz="3200" dirty="0"/>
              <a:t> </a:t>
            </a:r>
          </a:p>
          <a:p>
            <a:r>
              <a:rPr lang="en-US" sz="3200" dirty="0"/>
              <a:t>Website: </a:t>
            </a:r>
            <a:r>
              <a:rPr lang="en-US" sz="3200" dirty="0">
                <a:hlinkClick r:id="rId3"/>
              </a:rPr>
              <a:t>georgewoodbury.com</a:t>
            </a:r>
            <a:r>
              <a:rPr lang="en-US" sz="3200" dirty="0"/>
              <a:t> </a:t>
            </a:r>
          </a:p>
          <a:p>
            <a:r>
              <a:rPr lang="en-US" sz="3200" dirty="0"/>
              <a:t>Blogs:</a:t>
            </a:r>
          </a:p>
          <a:p>
            <a:pPr lvl="1"/>
            <a:r>
              <a:rPr lang="en-US" sz="3000" dirty="0"/>
              <a:t>Statistics Blog: </a:t>
            </a:r>
            <a:r>
              <a:rPr lang="en-US" sz="3000" dirty="0">
                <a:hlinkClick r:id="rId4"/>
              </a:rPr>
              <a:t>georgewoodbury.com/statblog/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Math Blog: </a:t>
            </a:r>
            <a:r>
              <a:rPr lang="en-US" sz="3000" dirty="0">
                <a:hlinkClick r:id="rId5"/>
              </a:rPr>
              <a:t>georgewoodbury.com/blogarithm/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Autofit/>
          </a:bodyPr>
          <a:lstStyle/>
          <a:p>
            <a:r>
              <a:rPr lang="en-US" dirty="0"/>
              <a:t>New Ground for Many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Teaching statistics is different than teaching algebra</a:t>
            </a:r>
          </a:p>
          <a:p>
            <a:r>
              <a:rPr lang="en-US" sz="3200" dirty="0"/>
              <a:t>Focus on “how to teach” not just “what to teach”</a:t>
            </a:r>
          </a:p>
        </p:txBody>
      </p:sp>
    </p:spTree>
    <p:extLst>
      <p:ext uri="{BB962C8B-B14F-4D97-AF65-F5344CB8AC3E}">
        <p14:creationId xmlns:p14="http://schemas.microsoft.com/office/powerpoint/2010/main" val="38130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 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  <p:sp>
        <p:nvSpPr>
          <p:cNvPr id="7" name="TextBox 6"/>
          <p:cNvSpPr txBox="1"/>
          <p:nvPr/>
        </p:nvSpPr>
        <p:spPr>
          <a:xfrm>
            <a:off x="6679720" y="6412675"/>
            <a:ext cx="4902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business-through-adversity-kroselli.wikispaces.com</a:t>
            </a:r>
          </a:p>
        </p:txBody>
      </p:sp>
    </p:spTree>
    <p:extLst>
      <p:ext uri="{BB962C8B-B14F-4D97-AF65-F5344CB8AC3E}">
        <p14:creationId xmlns:p14="http://schemas.microsoft.com/office/powerpoint/2010/main" val="37190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Encouragement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16330"/>
            <a:ext cx="5486400" cy="3923152"/>
          </a:xfrm>
        </p:spPr>
      </p:pic>
      <p:sp>
        <p:nvSpPr>
          <p:cNvPr id="4" name="TextBox 3"/>
          <p:cNvSpPr txBox="1"/>
          <p:nvPr/>
        </p:nvSpPr>
        <p:spPr>
          <a:xfrm>
            <a:off x="8747184" y="6411031"/>
            <a:ext cx="28352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lorettasjourney.blogspot.com</a:t>
            </a:r>
          </a:p>
        </p:txBody>
      </p:sp>
    </p:spTree>
    <p:extLst>
      <p:ext uri="{BB962C8B-B14F-4D97-AF65-F5344CB8AC3E}">
        <p14:creationId xmlns:p14="http://schemas.microsoft.com/office/powerpoint/2010/main" val="22736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Encouragement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896114"/>
              </p:ext>
            </p:extLst>
          </p:nvPr>
        </p:nvGraphicFramePr>
        <p:xfrm>
          <a:off x="382588" y="2262188"/>
          <a:ext cx="11428412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2463480" imgH="609480" progId="Equation.DSMT4">
                  <p:embed/>
                </p:oleObj>
              </mc:Choice>
              <mc:Fallback>
                <p:oleObj name="Equation" r:id="rId3" imgW="2463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2262188"/>
                        <a:ext cx="11428412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7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Encouragement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87127"/>
              </p:ext>
            </p:extLst>
          </p:nvPr>
        </p:nvGraphicFramePr>
        <p:xfrm>
          <a:off x="2856063" y="2204118"/>
          <a:ext cx="6479873" cy="294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396800" imgH="634680" progId="Equation.DSMT4">
                  <p:embed/>
                </p:oleObj>
              </mc:Choice>
              <mc:Fallback>
                <p:oleObj name="Equation" r:id="rId3" imgW="1396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6063" y="2204118"/>
                        <a:ext cx="6479873" cy="294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8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469</TotalTime>
  <Words>605</Words>
  <Application>Microsoft Office PowerPoint</Application>
  <PresentationFormat>Widescreen</PresentationFormat>
  <Paragraphs>131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Equation</vt:lpstr>
      <vt:lpstr>Statistics – Then and Now</vt:lpstr>
      <vt:lpstr>AB705</vt:lpstr>
      <vt:lpstr>New Ground for Many Instructors</vt:lpstr>
      <vt:lpstr>New Ground for Many Instructors</vt:lpstr>
      <vt:lpstr>New Ground for Many Instructors</vt:lpstr>
      <vt:lpstr>In the Beginning …</vt:lpstr>
      <vt:lpstr>A Word of Encouragement</vt:lpstr>
      <vt:lpstr>A Word of Encouragement</vt:lpstr>
      <vt:lpstr>A Word of Encouragement</vt:lpstr>
      <vt:lpstr>Then</vt:lpstr>
      <vt:lpstr>Now</vt:lpstr>
      <vt:lpstr>Engaging, Active Classroom</vt:lpstr>
      <vt:lpstr>Active Learning Strategies</vt:lpstr>
      <vt:lpstr>Role of Technology</vt:lpstr>
      <vt:lpstr>Technology</vt:lpstr>
      <vt:lpstr>Binomial Distribution</vt:lpstr>
      <vt:lpstr>Binomial Distribution - Technology</vt:lpstr>
      <vt:lpstr>Binomial Distribution – Then and Now</vt:lpstr>
      <vt:lpstr>What About Formulas?</vt:lpstr>
      <vt:lpstr>PowerPoint Presentation</vt:lpstr>
      <vt:lpstr>My Inference Strategy</vt:lpstr>
      <vt:lpstr>Inference: One Proportion</vt:lpstr>
      <vt:lpstr>Investigation 1: Coin Flipping</vt:lpstr>
      <vt:lpstr>Investigation 2: Binomial Distribution</vt:lpstr>
      <vt:lpstr>PowerPoint Presentation</vt:lpstr>
      <vt:lpstr>Investigation 3: One Proportion Test</vt:lpstr>
      <vt:lpstr>Investigation 3: One Proportion Test</vt:lpstr>
      <vt:lpstr>Inference: One Mean</vt:lpstr>
      <vt:lpstr>Investigation 1: Bootstrapping</vt:lpstr>
      <vt:lpstr>Investigation 2: Sign Test</vt:lpstr>
      <vt:lpstr>Investigation 2: Sign Test</vt:lpstr>
      <vt:lpstr>Investigation 3: One Mean t-Test</vt:lpstr>
      <vt:lpstr>Investigation 3: One Mean t-Test</vt:lpstr>
      <vt:lpstr>Inference: Two Means</vt:lpstr>
      <vt:lpstr>Investigation 1: Descriptive Statistics</vt:lpstr>
      <vt:lpstr>Investigation 2: Randomization</vt:lpstr>
      <vt:lpstr>Investigation 3: Two Mean Test</vt:lpstr>
      <vt:lpstr>Other Tests</vt:lpstr>
      <vt:lpstr>Crossroads</vt:lpstr>
      <vt:lpstr>Now</vt:lpstr>
      <vt:lpstr>Interactive Statistics (2e)</vt:lpstr>
      <vt:lpstr>Interactive Statistics (2e)</vt:lpstr>
      <vt:lpstr>Interactive Statistics (2e)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– Then and Now</dc:title>
  <dc:creator>George Woodbury</dc:creator>
  <cp:lastModifiedBy>George Woodbury</cp:lastModifiedBy>
  <cp:revision>37</cp:revision>
  <dcterms:created xsi:type="dcterms:W3CDTF">2018-03-06T00:03:27Z</dcterms:created>
  <dcterms:modified xsi:type="dcterms:W3CDTF">2018-12-08T15:43:51Z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